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98" r:id="rId5"/>
    <p:sldId id="317" r:id="rId6"/>
    <p:sldId id="319" r:id="rId7"/>
    <p:sldId id="320" r:id="rId8"/>
    <p:sldId id="307" r:id="rId9"/>
    <p:sldId id="313" r:id="rId10"/>
    <p:sldId id="309" r:id="rId11"/>
    <p:sldId id="310" r:id="rId12"/>
    <p:sldId id="315" r:id="rId13"/>
    <p:sldId id="316" r:id="rId14"/>
    <p:sldId id="308" r:id="rId15"/>
    <p:sldId id="311" r:id="rId16"/>
    <p:sldId id="312" r:id="rId17"/>
    <p:sldId id="322" r:id="rId18"/>
    <p:sldId id="321" r:id="rId19"/>
    <p:sldId id="303" r:id="rId20"/>
    <p:sldId id="323" r:id="rId21"/>
    <p:sldId id="324" r:id="rId22"/>
    <p:sldId id="326" r:id="rId23"/>
    <p:sldId id="327" r:id="rId24"/>
    <p:sldId id="328" r:id="rId25"/>
    <p:sldId id="32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83E5B5-14D7-42C3-BE6F-CE5767FD99F8}">
          <p14:sldIdLst>
            <p14:sldId id="298"/>
          </p14:sldIdLst>
        </p14:section>
        <p14:section name="Untitled Section" id="{461AB60C-55F6-4128-AC0E-3611FD95C2D2}">
          <p14:sldIdLst>
            <p14:sldId id="317"/>
            <p14:sldId id="319"/>
            <p14:sldId id="320"/>
            <p14:sldId id="307"/>
            <p14:sldId id="313"/>
            <p14:sldId id="309"/>
            <p14:sldId id="310"/>
            <p14:sldId id="315"/>
            <p14:sldId id="316"/>
            <p14:sldId id="308"/>
            <p14:sldId id="311"/>
            <p14:sldId id="312"/>
            <p14:sldId id="322"/>
            <p14:sldId id="321"/>
            <p14:sldId id="303"/>
            <p14:sldId id="323"/>
            <p14:sldId id="324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armaraj, Babitha (Student)" initials="DB(" lastIdx="1" clrIdx="0">
    <p:extLst>
      <p:ext uri="{19B8F6BF-5375-455C-9EA6-DF929625EA0E}">
        <p15:presenceInfo xmlns:p15="http://schemas.microsoft.com/office/powerpoint/2012/main" userId="S::c1053991@hallam.shu.ac.uk::2c86c202-c525-4f56-a669-f3ca0f3521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75F12-96B3-4294-9DFB-3914A9641744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BC862-78B3-41FB-913C-1F198036E2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11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tags" Target="../tags/tag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tags" Target="../tags/tag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media18.m4a"/><Relationship Id="rId7" Type="http://schemas.openxmlformats.org/officeDocument/2006/relationships/image" Target="../media/image30.png"/><Relationship Id="rId2" Type="http://schemas.microsoft.com/office/2007/relationships/media" Target="../media/media18.m4a"/><Relationship Id="rId1" Type="http://schemas.openxmlformats.org/officeDocument/2006/relationships/tags" Target="../tags/tag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1.m4a"/><Relationship Id="rId7" Type="http://schemas.openxmlformats.org/officeDocument/2006/relationships/image" Target="../media/image37.png"/><Relationship Id="rId2" Type="http://schemas.microsoft.com/office/2007/relationships/media" Target="../media/media21.m4a"/><Relationship Id="rId1" Type="http://schemas.openxmlformats.org/officeDocument/2006/relationships/tags" Target="../tags/tag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2.m4a"/><Relationship Id="rId7" Type="http://schemas.openxmlformats.org/officeDocument/2006/relationships/image" Target="../media/image40.png"/><Relationship Id="rId2" Type="http://schemas.microsoft.com/office/2007/relationships/media" Target="../media/media22.m4a"/><Relationship Id="rId1" Type="http://schemas.openxmlformats.org/officeDocument/2006/relationships/tags" Target="../tags/tag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5414" y="1484112"/>
            <a:ext cx="3409025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 Analytics – use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Babitha </a:t>
            </a:r>
            <a:r>
              <a:rPr lang="en-US" sz="1600" dirty="0" err="1"/>
              <a:t>dharmaraJ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10A76E4-9F93-4967-8ED4-E314113522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04"/>
    </mc:Choice>
    <mc:Fallback xmlns="">
      <p:transition spd="slow" advTm="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14998-CF7E-4015-90EE-91A836D93C26}"/>
              </a:ext>
            </a:extLst>
          </p:cNvPr>
          <p:cNvSpPr txBox="1"/>
          <p:nvPr/>
        </p:nvSpPr>
        <p:spPr>
          <a:xfrm>
            <a:off x="8368284" y="866775"/>
            <a:ext cx="71247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u="sng" dirty="0"/>
              <a:t>Fitted Model:</a:t>
            </a:r>
            <a:endParaRPr lang="en-GB" sz="23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AA4A-42D2-46F6-B95A-2BD24367F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3" y="622557"/>
            <a:ext cx="7372348" cy="568927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059C75-DBAA-4C0E-B153-A0C6FB435DF6}"/>
              </a:ext>
            </a:extLst>
          </p:cNvPr>
          <p:cNvSpPr/>
          <p:nvPr/>
        </p:nvSpPr>
        <p:spPr>
          <a:xfrm>
            <a:off x="781050" y="3324226"/>
            <a:ext cx="7191375" cy="24765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90B437-08A1-4BF5-8A81-1A16764DBFE6}"/>
              </a:ext>
            </a:extLst>
          </p:cNvPr>
          <p:cNvSpPr txBox="1"/>
          <p:nvPr/>
        </p:nvSpPr>
        <p:spPr>
          <a:xfrm>
            <a:off x="8242297" y="1441162"/>
            <a:ext cx="288752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600" dirty="0" err="1"/>
              <a:t>Lnclaim</a:t>
            </a:r>
            <a:r>
              <a:rPr lang="en-IN" sz="1600" dirty="0"/>
              <a:t>=4.9855+0.0222*Age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4A502-BE3E-462E-866C-3390D8037218}"/>
              </a:ext>
            </a:extLst>
          </p:cNvPr>
          <p:cNvSpPr txBox="1"/>
          <p:nvPr/>
        </p:nvSpPr>
        <p:spPr>
          <a:xfrm>
            <a:off x="8039101" y="3031836"/>
            <a:ext cx="3432463" cy="1078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For Age =70; </a:t>
            </a:r>
          </a:p>
          <a:p>
            <a:r>
              <a:rPr lang="en-IN" sz="1600" dirty="0"/>
              <a:t>predicted </a:t>
            </a:r>
            <a:r>
              <a:rPr lang="en-IN" sz="1600" dirty="0" err="1"/>
              <a:t>LnClaim</a:t>
            </a:r>
            <a:r>
              <a:rPr lang="en-IN" sz="1600" dirty="0"/>
              <a:t>=6.5369; predicted 95% CL for </a:t>
            </a:r>
            <a:r>
              <a:rPr lang="en-IN" sz="1600" dirty="0" err="1"/>
              <a:t>Lnclaim</a:t>
            </a:r>
            <a:r>
              <a:rPr lang="en-IN" sz="1600" dirty="0"/>
              <a:t> =</a:t>
            </a:r>
          </a:p>
          <a:p>
            <a:r>
              <a:rPr lang="en-IN" sz="1600" dirty="0"/>
              <a:t>	6.4940 to 6.5798.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F12FA7-21D6-44F9-8EDD-D5A8D5CDBFC9}"/>
              </a:ext>
            </a:extLst>
          </p:cNvPr>
          <p:cNvSpPr txBox="1"/>
          <p:nvPr/>
        </p:nvSpPr>
        <p:spPr>
          <a:xfrm>
            <a:off x="8039101" y="4298662"/>
            <a:ext cx="34861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u="sng" dirty="0"/>
              <a:t>Conclusion</a:t>
            </a:r>
            <a:r>
              <a:rPr lang="en-IN" sz="1600" dirty="0"/>
              <a:t>:</a:t>
            </a:r>
          </a:p>
          <a:p>
            <a:r>
              <a:rPr lang="en-IN" sz="1600" dirty="0"/>
              <a:t>For Age =70; with 95% assurance, the mean claim amount will range from </a:t>
            </a:r>
            <a:r>
              <a:rPr lang="en-GB" sz="1600" b="0" i="0" dirty="0">
                <a:effectLst/>
              </a:rPr>
              <a:t>£</a:t>
            </a:r>
            <a:r>
              <a:rPr lang="en-IN" sz="1600" dirty="0"/>
              <a:t>684.91 to </a:t>
            </a:r>
            <a:r>
              <a:rPr lang="en-GB" sz="1600" b="0" i="0" dirty="0">
                <a:effectLst/>
              </a:rPr>
              <a:t>£</a:t>
            </a:r>
            <a:r>
              <a:rPr lang="en-IN" sz="1600" dirty="0"/>
              <a:t>695.41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C6AF2F-2BB0-40EB-BCEB-25E28CE44B09}"/>
              </a:ext>
            </a:extLst>
          </p:cNvPr>
          <p:cNvSpPr txBox="1"/>
          <p:nvPr/>
        </p:nvSpPr>
        <p:spPr>
          <a:xfrm>
            <a:off x="8187170" y="1983220"/>
            <a:ext cx="333807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dirty="0"/>
              <a:t>i.e., intercept = 4.9855</a:t>
            </a:r>
          </a:p>
          <a:p>
            <a:r>
              <a:rPr lang="en-IN" sz="1700" dirty="0"/>
              <a:t>       slope = 0.0222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EA38FA-F21F-4823-9AFE-798473F24F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24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0476"/>
    </mc:Choice>
    <mc:Fallback xmlns="">
      <p:transition spd="slow" advTm="60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0" grpId="0" animBg="1"/>
      <p:bldP spid="25" grpId="0" animBg="1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27C56-0E7C-4950-8141-9526B7C71CF2}"/>
              </a:ext>
            </a:extLst>
          </p:cNvPr>
          <p:cNvSpPr txBox="1"/>
          <p:nvPr/>
        </p:nvSpPr>
        <p:spPr>
          <a:xfrm flipH="1">
            <a:off x="619125" y="1838325"/>
            <a:ext cx="52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Data in the form of frequency distribution:</a:t>
            </a:r>
            <a:endParaRPr lang="en-GB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49057-85C4-4D39-A920-95142FCFDB6F}"/>
              </a:ext>
            </a:extLst>
          </p:cNvPr>
          <p:cNvSpPr txBox="1"/>
          <p:nvPr/>
        </p:nvSpPr>
        <p:spPr>
          <a:xfrm flipH="1">
            <a:off x="5600700" y="1762649"/>
            <a:ext cx="52101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What does it say?</a:t>
            </a:r>
          </a:p>
          <a:p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AgeGroup1(18 to 30 years) has made 53 late payments out of 300. That is: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17.67% Late payments,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 82.33% On-time payments.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AgeGroup2(Over 30 years) has made 34 late payments out of 300. That is: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11.33% Late payments.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88.67% On-time payments.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IN" sz="1600" dirty="0"/>
          </a:p>
          <a:p>
            <a:r>
              <a:rPr lang="en-IN" sz="1600" dirty="0"/>
              <a:t>Hence, at a first glance, it looks to be people who are in agegroup1 has made more late payments than in agegroup2. Lets test if this is true.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737A8-335C-4813-A9C2-9D43B93A3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193" y="2347615"/>
            <a:ext cx="2905125" cy="1695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A38B7B-DA12-475A-97ED-940379BFE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68" y="4330321"/>
            <a:ext cx="3276600" cy="1704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91279D-A5EB-4D3F-9E4E-0ED0361916D6}"/>
              </a:ext>
            </a:extLst>
          </p:cNvPr>
          <p:cNvSpPr txBox="1"/>
          <p:nvPr/>
        </p:nvSpPr>
        <p:spPr>
          <a:xfrm flipH="1">
            <a:off x="685800" y="685800"/>
            <a:ext cx="1082992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/>
              <a:t>A Detailed analysis for a bank on the late payment proportions between younger &amp; older customers:</a:t>
            </a:r>
            <a:endParaRPr lang="en-GB" sz="2000" b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4E3C0CB-815B-4282-83DF-A714317C75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992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9437"/>
    </mc:Choice>
    <mc:Fallback xmlns="">
      <p:transition spd="slow" advTm="39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1334C-7AF6-4DD4-990C-904B97876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68173" y="1008562"/>
            <a:ext cx="3871080" cy="2303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675AB6-6082-4CDF-B401-E42CD7A91A40}"/>
              </a:ext>
            </a:extLst>
          </p:cNvPr>
          <p:cNvSpPr txBox="1"/>
          <p:nvPr/>
        </p:nvSpPr>
        <p:spPr>
          <a:xfrm flipH="1">
            <a:off x="1047749" y="952500"/>
            <a:ext cx="1981777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100" b="1" u="sng" dirty="0"/>
              <a:t>Chi-square test:</a:t>
            </a:r>
            <a:endParaRPr lang="en-GB" sz="21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6325F-1F40-4C78-92C6-51D21A576ABB}"/>
              </a:ext>
            </a:extLst>
          </p:cNvPr>
          <p:cNvSpPr txBox="1"/>
          <p:nvPr/>
        </p:nvSpPr>
        <p:spPr>
          <a:xfrm flipH="1">
            <a:off x="4730223" y="3799908"/>
            <a:ext cx="6471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The observed value of test statistic Chi-square = 4.8531 with 1 associated degree of freedom.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The corresponding two-tailed p-value is P=0.0286*. As this p value lies between 0.01 to 0.05, the chi-square test t is significant at the 5% level. 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DA60-F075-4165-B138-FB24E10E70A8}"/>
              </a:ext>
            </a:extLst>
          </p:cNvPr>
          <p:cNvSpPr txBox="1"/>
          <p:nvPr/>
        </p:nvSpPr>
        <p:spPr>
          <a:xfrm>
            <a:off x="876300" y="1933575"/>
            <a:ext cx="286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Will a Chi-square test be valid?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10A68-6CF6-4517-92BC-6375E25E76EF}"/>
              </a:ext>
            </a:extLst>
          </p:cNvPr>
          <p:cNvSpPr txBox="1"/>
          <p:nvPr/>
        </p:nvSpPr>
        <p:spPr>
          <a:xfrm>
            <a:off x="1863196" y="2219145"/>
            <a:ext cx="61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EE9CE-5A29-449B-9690-364BF1571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2734199"/>
            <a:ext cx="3095625" cy="165735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5D99914-1CC3-440D-98AD-3BAE186B9AF2}"/>
              </a:ext>
            </a:extLst>
          </p:cNvPr>
          <p:cNvSpPr/>
          <p:nvPr/>
        </p:nvSpPr>
        <p:spPr>
          <a:xfrm>
            <a:off x="8835501" y="2117006"/>
            <a:ext cx="2251599" cy="1039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What does it say?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447A2-FD69-4443-8CE3-15982591A8B3}"/>
              </a:ext>
            </a:extLst>
          </p:cNvPr>
          <p:cNvSpPr txBox="1"/>
          <p:nvPr/>
        </p:nvSpPr>
        <p:spPr>
          <a:xfrm flipH="1">
            <a:off x="663046" y="4657365"/>
            <a:ext cx="373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Expected frequency exceeds well above 5. So chi-square test will be valid.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F43187-D96E-4A6E-8B4A-DC47F0994E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3532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915"/>
    </mc:Choice>
    <mc:Fallback xmlns="">
      <p:transition spd="slow" advTm="30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6" grpId="0"/>
      <p:bldP spid="15" grpId="0"/>
      <p:bldP spid="18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7AD67-BFB4-4F0F-8EFB-BD08F3254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75" y="1781175"/>
            <a:ext cx="5038725" cy="164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596573-7A55-4711-8E15-826FBA394525}"/>
              </a:ext>
            </a:extLst>
          </p:cNvPr>
          <p:cNvSpPr txBox="1"/>
          <p:nvPr/>
        </p:nvSpPr>
        <p:spPr>
          <a:xfrm>
            <a:off x="845023" y="924339"/>
            <a:ext cx="469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Recommendations from the data analysed:</a:t>
            </a:r>
            <a:endParaRPr lang="en-GB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6F645-A11B-40A1-B1E9-472A6795FE34}"/>
              </a:ext>
            </a:extLst>
          </p:cNvPr>
          <p:cNvSpPr txBox="1"/>
          <p:nvPr/>
        </p:nvSpPr>
        <p:spPr>
          <a:xfrm flipH="1">
            <a:off x="939271" y="3795941"/>
            <a:ext cx="3737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We are only interested in the column2 values estimated above where Late=1 (Late payments).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269DC-69E1-4360-8CB3-B2E229840E71}"/>
              </a:ext>
            </a:extLst>
          </p:cNvPr>
          <p:cNvSpPr txBox="1"/>
          <p:nvPr/>
        </p:nvSpPr>
        <p:spPr>
          <a:xfrm flipH="1">
            <a:off x="932128" y="4736813"/>
            <a:ext cx="3849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The estimated population proportions who make late payments is </a:t>
            </a:r>
            <a:r>
              <a:rPr lang="en-GB" sz="1600" dirty="0"/>
              <a:t>P</a:t>
            </a:r>
            <a:r>
              <a:rPr lang="en-GB" sz="1600" baseline="-25000" dirty="0"/>
              <a:t>1</a:t>
            </a:r>
            <a:r>
              <a:rPr lang="en-GB" sz="1600" dirty="0"/>
              <a:t> = 0.18 for younger customers and P</a:t>
            </a:r>
            <a:r>
              <a:rPr lang="en-GB" sz="1600" baseline="-25000" dirty="0"/>
              <a:t>2</a:t>
            </a:r>
            <a:r>
              <a:rPr lang="en-GB" sz="1600" dirty="0"/>
              <a:t> = 0.113 for older customers.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2D8395-C172-45AD-9995-CF7854CFC254}"/>
              </a:ext>
            </a:extLst>
          </p:cNvPr>
          <p:cNvSpPr txBox="1"/>
          <p:nvPr/>
        </p:nvSpPr>
        <p:spPr>
          <a:xfrm flipH="1">
            <a:off x="6444721" y="2561865"/>
            <a:ext cx="3737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With 95% assurance, the proportion of potential individuals who make late payments in Agegroup1(18 to 30) exceeds that in Agegroup2(over 30) by between about 0.72% and 11.95%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D792B-B829-43C5-8D16-323FC2E8A379}"/>
              </a:ext>
            </a:extLst>
          </p:cNvPr>
          <p:cNvSpPr txBox="1"/>
          <p:nvPr/>
        </p:nvSpPr>
        <p:spPr>
          <a:xfrm flipH="1">
            <a:off x="6425671" y="1009290"/>
            <a:ext cx="3737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It is estimated that the late payment rate is about 6.33% greater for younger customers than that of Older customers.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558CD1-A171-4844-B4F7-6A5CCD86D2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09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1200"/>
    </mc:Choice>
    <mc:Fallback xmlns="">
      <p:transition spd="slow" advTm="4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  <p:bldP spid="17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685800" y="1162552"/>
            <a:ext cx="34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Checking for Multi-collinearity: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29A02-8066-42D5-98CA-3AAA1FC4D6B0}"/>
              </a:ext>
            </a:extLst>
          </p:cNvPr>
          <p:cNvSpPr txBox="1"/>
          <p:nvPr/>
        </p:nvSpPr>
        <p:spPr>
          <a:xfrm flipH="1">
            <a:off x="685800" y="628650"/>
            <a:ext cx="1082992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Investigation of the potential value of 40 suburban properties – for a 'pub and restaurant' group: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DD85E-BD8A-48A8-8D5B-ECE35F3EBBB5}"/>
              </a:ext>
            </a:extLst>
          </p:cNvPr>
          <p:cNvSpPr txBox="1"/>
          <p:nvPr/>
        </p:nvSpPr>
        <p:spPr>
          <a:xfrm>
            <a:off x="6647037" y="3356279"/>
            <a:ext cx="46163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'House' is the only variable that has VIF value more than the cut-off value 10. </a:t>
            </a:r>
          </a:p>
          <a:p>
            <a:endParaRPr lang="en-IN" sz="1500" dirty="0"/>
          </a:p>
          <a:p>
            <a:r>
              <a:rPr lang="en-IN" sz="1500" dirty="0"/>
              <a:t>Hence, the variable 'House' could be related to one or more of the other explanatory variables.</a:t>
            </a:r>
            <a:endParaRPr lang="en-GB" sz="1500" dirty="0"/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7B174A32-6FAA-41C9-8318-C389B3403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60" y="2454900"/>
            <a:ext cx="5068495" cy="3049255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9C1788AA-AEB9-44FB-9F61-6E0A8EBD0B37}"/>
              </a:ext>
            </a:extLst>
          </p:cNvPr>
          <p:cNvSpPr/>
          <p:nvPr/>
        </p:nvSpPr>
        <p:spPr>
          <a:xfrm>
            <a:off x="5859423" y="3865098"/>
            <a:ext cx="692458" cy="2641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F475CA-1600-4626-9214-FCD8813F1388}"/>
              </a:ext>
            </a:extLst>
          </p:cNvPr>
          <p:cNvSpPr txBox="1"/>
          <p:nvPr/>
        </p:nvSpPr>
        <p:spPr>
          <a:xfrm>
            <a:off x="949910" y="1775532"/>
            <a:ext cx="253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Variance Inflation Factors:</a:t>
            </a:r>
            <a:endParaRPr lang="en-US" sz="16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29BDA70-C9CA-4766-AC76-AA39A8FBBA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3491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5760"/>
    </mc:Choice>
    <mc:Fallback xmlns="">
      <p:transition spd="slow" advTm="2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/>
      <p:bldP spid="11" grpId="0"/>
      <p:bldP spid="2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685800" y="629889"/>
            <a:ext cx="346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Checking for Multi-collinearity: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2E86A-3060-4070-844F-2FA6877F210F}"/>
              </a:ext>
            </a:extLst>
          </p:cNvPr>
          <p:cNvSpPr txBox="1"/>
          <p:nvPr/>
        </p:nvSpPr>
        <p:spPr>
          <a:xfrm>
            <a:off x="834501" y="1225114"/>
            <a:ext cx="19442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dirty="0"/>
              <a:t>Condition Indices:</a:t>
            </a: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506F0-AC0E-4D01-B097-DA6FB1172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13" y="1789561"/>
            <a:ext cx="10964973" cy="27688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27F1DA-1F18-4310-AB29-CB6A44139D31}"/>
              </a:ext>
            </a:extLst>
          </p:cNvPr>
          <p:cNvSpPr/>
          <p:nvPr/>
        </p:nvSpPr>
        <p:spPr>
          <a:xfrm>
            <a:off x="182050" y="4305670"/>
            <a:ext cx="681361" cy="115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C7C95-6F3E-4F4E-8FE3-54833C671E2F}"/>
              </a:ext>
            </a:extLst>
          </p:cNvPr>
          <p:cNvSpPr txBox="1"/>
          <p:nvPr/>
        </p:nvSpPr>
        <p:spPr>
          <a:xfrm>
            <a:off x="685800" y="4785064"/>
            <a:ext cx="10500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500" dirty="0"/>
              <a:t>Condition Index exceeds 30 only in row11, but it doesn't exceed 3 or more times of condition index in preceding row.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500" dirty="0"/>
              <a:t>In this row11, the explanatory variable 'House' and possibly the intercept have high loadings.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500" dirty="0"/>
              <a:t>There is some possibility that there might be a collinearity between  'House' and the intercept, considering high VIF value observed for the variable 'House'.</a:t>
            </a:r>
            <a:endParaRPr lang="en-US" sz="15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E20A7D-DE19-4F8F-A459-E2CDAC4C3540}"/>
              </a:ext>
            </a:extLst>
          </p:cNvPr>
          <p:cNvSpPr/>
          <p:nvPr/>
        </p:nvSpPr>
        <p:spPr>
          <a:xfrm>
            <a:off x="6149268" y="4199141"/>
            <a:ext cx="615518" cy="310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A36C-97C0-41AC-AF91-EF1CC267B162}"/>
              </a:ext>
            </a:extLst>
          </p:cNvPr>
          <p:cNvSpPr/>
          <p:nvPr/>
        </p:nvSpPr>
        <p:spPr>
          <a:xfrm>
            <a:off x="2958101" y="4222231"/>
            <a:ext cx="615518" cy="310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F51E72-C9B8-46D3-BE01-DF1E30E4CE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84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618"/>
    </mc:Choice>
    <mc:Fallback xmlns="">
      <p:transition spd="slow" advTm="27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8" grpId="0" animBg="1"/>
      <p:bldP spid="9" grpId="0"/>
      <p:bldP spid="18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DB44F-28FA-4C73-9186-02C0F00D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516835"/>
            <a:ext cx="6662841" cy="1666501"/>
          </a:xfrm>
        </p:spPr>
        <p:txBody>
          <a:bodyPr>
            <a:normAutofit/>
          </a:bodyPr>
          <a:lstStyle/>
          <a:p>
            <a:pPr algn="ctr"/>
            <a:r>
              <a:rPr lang="en-IN" sz="3500" dirty="0">
                <a:solidFill>
                  <a:schemeClr val="tx1"/>
                </a:solidFill>
              </a:rPr>
              <a:t>Forward Selection method:</a:t>
            </a:r>
            <a:endParaRPr lang="en-GB" sz="35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7778D6-A378-4221-A35A-F9672640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82" y="2651000"/>
            <a:ext cx="6330752" cy="13794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chemeClr val="tx1"/>
                </a:solidFill>
              </a:rPr>
              <a:t>Step1: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>
                <a:effectLst/>
              </a:rPr>
              <a:t>Variable 'House' Entered: R-Square = 0.6256 and C(p) = 18.0082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Step2: </a:t>
            </a:r>
            <a:r>
              <a:rPr lang="en-US" sz="1500" dirty="0">
                <a:effectLst/>
              </a:rPr>
              <a:t>Variable 'Food' Entered: R-Square = 0.6779 and C(p) = 12.4620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effectLst/>
              </a:rPr>
              <a:t>No other variable met the 0.0500 significance level for entry into the model.</a:t>
            </a:r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E017A-3049-4D07-B8FA-BF91119E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714" y="1792028"/>
            <a:ext cx="3930805" cy="2065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C4002-6F4F-41FE-B5A8-92BBB5580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905" y="4400550"/>
            <a:ext cx="3936614" cy="881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D47B62-2335-44F1-B9D4-9E20E59FD8DF}"/>
              </a:ext>
            </a:extLst>
          </p:cNvPr>
          <p:cNvSpPr/>
          <p:nvPr/>
        </p:nvSpPr>
        <p:spPr>
          <a:xfrm>
            <a:off x="1920784" y="4421080"/>
            <a:ext cx="4651899" cy="1003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/>
              <a:t>Fitted regression equation :</a:t>
            </a:r>
          </a:p>
          <a:p>
            <a:r>
              <a:rPr lang="en-US" sz="1500" dirty="0"/>
              <a:t> value = 6.5683 + 0.03379*(House) - 0.52897*(Food)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3E66618-68D1-4D70-9199-877B14DDFA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1318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474"/>
    </mc:Choice>
    <mc:Fallback xmlns="">
      <p:transition spd="slow" advTm="30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DB44F-28FA-4C73-9186-02C0F00D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0" y="516835"/>
            <a:ext cx="6826929" cy="1666501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Backward Elimination </a:t>
            </a:r>
            <a:r>
              <a:rPr lang="en-IN" sz="3500" dirty="0">
                <a:solidFill>
                  <a:schemeClr val="tx1"/>
                </a:solidFill>
              </a:rPr>
              <a:t>method:</a:t>
            </a:r>
            <a:endParaRPr lang="en-GB" sz="35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7778D6-A378-4221-A35A-F9672640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82" y="2546224"/>
            <a:ext cx="6471535" cy="3863451"/>
          </a:xfrm>
        </p:spPr>
        <p:txBody>
          <a:bodyPr>
            <a:noAutofit/>
          </a:bodyPr>
          <a:lstStyle/>
          <a:p>
            <a:pPr fontAlgn="ctr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/>
                </a:solidFill>
              </a:rPr>
              <a:t>Step0: All Variables Entered: R-Square = 0.7990 and C(p) = 11.0000</a:t>
            </a:r>
          </a:p>
          <a:p>
            <a:pPr fontAlgn="ctr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/>
                </a:solidFill>
              </a:rPr>
              <a:t>Step1: Variable 'Pubs' Removed: R-Square = 0.7989 and C(p) = 9.0145</a:t>
            </a:r>
          </a:p>
          <a:p>
            <a:pPr fontAlgn="ctr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/>
                </a:solidFill>
              </a:rPr>
              <a:t>Step2: Variable 'House' Removed: R-Square = 0.7970 and C(p) = 7.2872</a:t>
            </a:r>
          </a:p>
          <a:p>
            <a:pPr fontAlgn="ctr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/>
                </a:solidFill>
              </a:rPr>
              <a:t>Step3: Variable 'Social' Removed: R-Square = 0.7939 and C(p) = 5.7253</a:t>
            </a:r>
          </a:p>
          <a:p>
            <a:pPr fontAlgn="ctr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/>
                </a:solidFill>
              </a:rPr>
              <a:t>Step4: Variable 'Footprint' Removed: R-Square = 0.7865 and C(p) = 4.7965</a:t>
            </a:r>
          </a:p>
          <a:p>
            <a:pPr fontAlgn="ctr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/>
                </a:solidFill>
              </a:rPr>
              <a:t>Step5: Variable '</a:t>
            </a:r>
            <a:r>
              <a:rPr lang="en-US" sz="1500" dirty="0" err="1">
                <a:solidFill>
                  <a:schemeClr val="tx1"/>
                </a:solidFill>
              </a:rPr>
              <a:t>Otherarea</a:t>
            </a:r>
            <a:r>
              <a:rPr lang="en-US" sz="1500" dirty="0">
                <a:solidFill>
                  <a:schemeClr val="tx1"/>
                </a:solidFill>
              </a:rPr>
              <a:t>' Removed: R-Square = 0.7837 and C(p) = 3.2040</a:t>
            </a:r>
          </a:p>
          <a:p>
            <a:pPr fontAlgn="ctr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/>
                </a:solidFill>
              </a:rPr>
              <a:t>Step6: Variable 'Food' Removed: R-Square = 0.7670 and C(p) = 3.6075</a:t>
            </a:r>
          </a:p>
          <a:p>
            <a:pPr fontAlgn="ctr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/>
                </a:solidFill>
              </a:rPr>
              <a:t>Step7: Variable 'Car' Removed: R-Square = 0.7518 and C(p) = 3.8026</a:t>
            </a:r>
          </a:p>
          <a:p>
            <a:pPr fontAlgn="ctr"/>
            <a:r>
              <a:rPr lang="en-US" sz="1500" dirty="0">
                <a:solidFill>
                  <a:schemeClr val="tx1"/>
                </a:solidFill>
              </a:rPr>
              <a:t>All variables left in the model are significant at the 0.0500 level.</a:t>
            </a:r>
            <a:br>
              <a:rPr lang="en-US" sz="1500" dirty="0">
                <a:solidFill>
                  <a:schemeClr val="tx1"/>
                </a:solidFill>
              </a:rPr>
            </a:br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B8B2B-71B6-4E2B-9BCD-EE4B397E0E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9"/>
          <a:stretch/>
        </p:blipFill>
        <p:spPr>
          <a:xfrm>
            <a:off x="7784366" y="295560"/>
            <a:ext cx="3933892" cy="2826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11F9D7-B5AE-4459-A8DE-9DDC2005B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387" y="3700734"/>
            <a:ext cx="5072063" cy="205236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667B59-8B11-46D4-BAE6-E2B6515287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209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982"/>
    </mc:Choice>
    <mc:Fallback xmlns="">
      <p:transition spd="slow" advTm="3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685799" y="629889"/>
            <a:ext cx="375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Model Selection using C(p) method:</a:t>
            </a:r>
          </a:p>
        </p:txBody>
      </p:sp>
      <p:pic>
        <p:nvPicPr>
          <p:cNvPr id="11" name="Content Placeholder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98D92A80-F15C-4B18-90B6-1A61DECE3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02" y="1274658"/>
            <a:ext cx="6347534" cy="2401503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FD1BC255-DA9F-4A3D-B9C0-A64B2AC5D040}"/>
              </a:ext>
            </a:extLst>
          </p:cNvPr>
          <p:cNvSpPr/>
          <p:nvPr/>
        </p:nvSpPr>
        <p:spPr>
          <a:xfrm>
            <a:off x="4918229" y="2077373"/>
            <a:ext cx="745724" cy="1331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F506B2-9F71-471F-B6C2-48D9F197A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616" y="1043400"/>
            <a:ext cx="3781425" cy="71437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F69B202-6245-4885-BB4C-35DE4F381AAF}"/>
              </a:ext>
            </a:extLst>
          </p:cNvPr>
          <p:cNvSpPr/>
          <p:nvPr/>
        </p:nvSpPr>
        <p:spPr>
          <a:xfrm>
            <a:off x="8584707" y="1083079"/>
            <a:ext cx="363984" cy="683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F476BB-AA4E-4B35-AC5F-F7E5156B24C8}"/>
              </a:ext>
            </a:extLst>
          </p:cNvPr>
          <p:cNvSpPr txBox="1"/>
          <p:nvPr/>
        </p:nvSpPr>
        <p:spPr>
          <a:xfrm>
            <a:off x="5585765" y="4899374"/>
            <a:ext cx="357770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Model selected from forward selection method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8F278-CBE0-4B89-8395-D3A2436CC167}"/>
              </a:ext>
            </a:extLst>
          </p:cNvPr>
          <p:cNvSpPr txBox="1"/>
          <p:nvPr/>
        </p:nvSpPr>
        <p:spPr>
          <a:xfrm>
            <a:off x="4225770" y="5738417"/>
            <a:ext cx="357770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Model selected from backward elimination method</a:t>
            </a:r>
            <a:endParaRPr lang="en-US" sz="12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CDA8EFC-0D1A-4538-8AE3-360B4653C611}"/>
              </a:ext>
            </a:extLst>
          </p:cNvPr>
          <p:cNvSpPr/>
          <p:nvPr/>
        </p:nvSpPr>
        <p:spPr>
          <a:xfrm>
            <a:off x="7803471" y="2556760"/>
            <a:ext cx="3142695" cy="9473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Reason why I choose the reduced model obtained from Backward elimination method.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E31FD0EA-9F60-48D4-94E5-6242DF966D46}"/>
              </a:ext>
            </a:extLst>
          </p:cNvPr>
          <p:cNvSpPr/>
          <p:nvPr/>
        </p:nvSpPr>
        <p:spPr>
          <a:xfrm flipH="1">
            <a:off x="8682361" y="1766649"/>
            <a:ext cx="177553" cy="7546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59CF6A-44F6-457D-BCF5-A04FBB002392}"/>
              </a:ext>
            </a:extLst>
          </p:cNvPr>
          <p:cNvCxnSpPr>
            <a:stCxn id="15" idx="3"/>
          </p:cNvCxnSpPr>
          <p:nvPr/>
        </p:nvCxnSpPr>
        <p:spPr>
          <a:xfrm>
            <a:off x="5663953" y="2143949"/>
            <a:ext cx="3102746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073A8F-5436-4520-981B-0C4E06834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912" y="4478876"/>
            <a:ext cx="4314825" cy="94297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48A2AA-020D-4DA6-89EE-B274DC8C5149}"/>
              </a:ext>
            </a:extLst>
          </p:cNvPr>
          <p:cNvCxnSpPr>
            <a:cxnSpLocks/>
          </p:cNvCxnSpPr>
          <p:nvPr/>
        </p:nvCxnSpPr>
        <p:spPr>
          <a:xfrm flipV="1">
            <a:off x="4918229" y="5421851"/>
            <a:ext cx="0" cy="316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858F9-ABF2-4497-BB91-08E928130E1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67976" y="5037874"/>
            <a:ext cx="617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58EE407-7C7D-4BBC-94EF-F2E5DC59A3CF}"/>
              </a:ext>
            </a:extLst>
          </p:cNvPr>
          <p:cNvSpPr/>
          <p:nvPr/>
        </p:nvSpPr>
        <p:spPr>
          <a:xfrm>
            <a:off x="1882493" y="2032983"/>
            <a:ext cx="487843" cy="2840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1E2CA40E-54EA-41C3-9967-100490460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1282" y="2001905"/>
            <a:ext cx="420739" cy="284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DABC53-E046-4A93-AE0B-E3C1DB1C87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596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0014"/>
    </mc:Choice>
    <mc:Fallback xmlns="">
      <p:transition spd="slow" advTm="50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animBg="1"/>
      <p:bldP spid="17" grpId="0" animBg="1"/>
      <p:bldP spid="19" grpId="0" animBg="1"/>
      <p:bldP spid="22" grpId="0" animBg="1"/>
      <p:bldP spid="31" grpId="0" animBg="1"/>
      <p:bldP spid="32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685799" y="629889"/>
            <a:ext cx="375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Fitted regression model: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8EF5B-60A8-4A99-B9BC-11A1854A7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93" y="1276350"/>
            <a:ext cx="4508176" cy="43609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5C46DB-1BF1-450F-9876-E28FEA55A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304" y="977046"/>
            <a:ext cx="5172075" cy="3894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BA90E3-F5C3-47D1-AA39-EDC1C52ED3F7}"/>
              </a:ext>
            </a:extLst>
          </p:cNvPr>
          <p:cNvSpPr txBox="1"/>
          <p:nvPr/>
        </p:nvSpPr>
        <p:spPr>
          <a:xfrm>
            <a:off x="5513033" y="5077880"/>
            <a:ext cx="6063449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Fitted regression equation :</a:t>
            </a:r>
          </a:p>
          <a:p>
            <a:pPr marL="0" indent="0">
              <a:buNone/>
            </a:pPr>
            <a:r>
              <a:rPr lang="en-US" sz="1500" dirty="0">
                <a:effectLst/>
              </a:rPr>
              <a:t>value = 8.6713 + 0.1798*</a:t>
            </a:r>
            <a:r>
              <a:rPr lang="en-US" sz="1500" dirty="0" err="1">
                <a:effectLst/>
              </a:rPr>
              <a:t>Ratevalue</a:t>
            </a:r>
            <a:r>
              <a:rPr lang="en-US" sz="1500" dirty="0">
                <a:effectLst/>
              </a:rPr>
              <a:t> - 0.3673*Employ + 0.0162*Garden</a:t>
            </a:r>
            <a:endParaRPr lang="en-US" sz="15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B1792F-4039-422F-B4C9-8F4DFF3BF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9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1263"/>
    </mc:Choice>
    <mc:Fallback xmlns="">
      <p:transition spd="slow" advTm="3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685800" y="1686339"/>
            <a:ext cx="5951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500" dirty="0"/>
              <a:t>Our aim is to compare the sales means of the trained and untrained salespersons.</a:t>
            </a:r>
            <a:endParaRPr lang="en-GB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7D9E4-8C7C-46B4-94A4-31D705843CAD}"/>
              </a:ext>
            </a:extLst>
          </p:cNvPr>
          <p:cNvSpPr txBox="1"/>
          <p:nvPr/>
        </p:nvSpPr>
        <p:spPr>
          <a:xfrm>
            <a:off x="685800" y="2335037"/>
            <a:ext cx="595180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500" dirty="0"/>
              <a:t>From the initial analysis on sample mean and standard deviation of two samples: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500" dirty="0"/>
              <a:t>Sample mean of the sales by trained(Take1) salespersons is 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£</a:t>
            </a:r>
            <a:r>
              <a:rPr lang="en-IN" sz="1500" dirty="0"/>
              <a:t>1498.7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500" dirty="0"/>
              <a:t>Standard deviation of sales by trained (Take1) salespersons is 207.35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500" dirty="0"/>
              <a:t>Sample mean of the sales by untrained (Take2) salespersons is 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£</a:t>
            </a:r>
            <a:r>
              <a:rPr lang="en-IN" sz="1500" dirty="0"/>
              <a:t>1447.75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500" dirty="0"/>
              <a:t>Standard deviation of sales by untrained (Take2) salespersons is 217.986</a:t>
            </a:r>
            <a:endParaRPr lang="en-GB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29A02-8066-42D5-98CA-3AAA1FC4D6B0}"/>
              </a:ext>
            </a:extLst>
          </p:cNvPr>
          <p:cNvSpPr txBox="1"/>
          <p:nvPr/>
        </p:nvSpPr>
        <p:spPr>
          <a:xfrm flipH="1">
            <a:off x="685800" y="628650"/>
            <a:ext cx="1082992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/>
              <a:t>A Study for a large department store chain to suggest whether or not the chosen staff training improves the selling potentials.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DD85E-BD8A-48A8-8D5B-ECE35F3EBBB5}"/>
              </a:ext>
            </a:extLst>
          </p:cNvPr>
          <p:cNvSpPr txBox="1"/>
          <p:nvPr/>
        </p:nvSpPr>
        <p:spPr>
          <a:xfrm>
            <a:off x="685801" y="5068712"/>
            <a:ext cx="10829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At a first glance, sales look to be more by the trained salespersons on an average approximately 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£</a:t>
            </a:r>
            <a:r>
              <a:rPr lang="en-IN" sz="1600" dirty="0"/>
              <a:t>50 than that of untrained salespersons. Let us test if this is true.</a:t>
            </a:r>
            <a:endParaRPr lang="en-GB" sz="1600" dirty="0"/>
          </a:p>
        </p:txBody>
      </p:sp>
      <p:pic>
        <p:nvPicPr>
          <p:cNvPr id="16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331C07C3-FFFD-48E6-8B09-142179E1C5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15"/>
          <a:stretch/>
        </p:blipFill>
        <p:spPr>
          <a:xfrm>
            <a:off x="6806459" y="1815767"/>
            <a:ext cx="4423809" cy="1117933"/>
          </a:xfrm>
          <a:prstGeom prst="rect">
            <a:avLst/>
          </a:prstGeom>
        </p:spPr>
      </p:pic>
      <p:pic>
        <p:nvPicPr>
          <p:cNvPr id="20" name="Picture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25363B0D-5838-4936-9A18-3A9735E01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207" y="3062908"/>
            <a:ext cx="4634312" cy="1745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2CBE0C-0A79-4239-AF70-3B74ED9B89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6599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7920"/>
    </mc:Choice>
    <mc:Fallback xmlns="">
      <p:transition spd="slow" advTm="57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685799" y="629889"/>
            <a:ext cx="525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Investigating the overall validity of reduced model: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3C2CD-6B63-4FF5-9118-C90E0F06C026}"/>
              </a:ext>
            </a:extLst>
          </p:cNvPr>
          <p:cNvSpPr txBox="1"/>
          <p:nvPr/>
        </p:nvSpPr>
        <p:spPr>
          <a:xfrm>
            <a:off x="685798" y="1107902"/>
            <a:ext cx="10606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Studentised residual vs fitted values: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The studentised residuals (when plotted against fitted values) appear to be reasonably randomly scattered about a mean value of zero, with approximately constant variance across the entire range of fitted values.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Consistent with the adequacy of systematic component of the model, with constant variance assumption.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5B0B4-1D4E-47ED-AFE8-AF72179E8AD5}"/>
              </a:ext>
            </a:extLst>
          </p:cNvPr>
          <p:cNvSpPr txBox="1"/>
          <p:nvPr/>
        </p:nvSpPr>
        <p:spPr>
          <a:xfrm>
            <a:off x="635861" y="4199268"/>
            <a:ext cx="1060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Histogram of studentised residuals: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Histogram of studentised residuals is based on 40 observations, so should be reasonably reliable.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The histogram suggests that the residuals have a unimodal distribution, but they are moderately positively skewed.</a:t>
            </a:r>
            <a:endParaRPr 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1B3AB-8C5D-43B4-A5FF-D171B3F52F9C}"/>
              </a:ext>
            </a:extLst>
          </p:cNvPr>
          <p:cNvSpPr txBox="1"/>
          <p:nvPr/>
        </p:nvSpPr>
        <p:spPr>
          <a:xfrm>
            <a:off x="685798" y="5249869"/>
            <a:ext cx="1060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Normal Probability plot: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The normal probability plot of the studentised residuals indeed conform to an approximate straight line of unit slope passing near the origin. 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1C483-3287-4AE3-9458-E3BFCE760620}"/>
              </a:ext>
            </a:extLst>
          </p:cNvPr>
          <p:cNvSpPr txBox="1"/>
          <p:nvPr/>
        </p:nvSpPr>
        <p:spPr>
          <a:xfrm>
            <a:off x="635862" y="2418017"/>
            <a:ext cx="10606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Studentised residuals vs explanatory variables: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The studentised residuals (when plotted against explanatory variable) appear to be reasonably randomly scattered about a mean value of zero, but not with approximately constant variance across the entire range of explanatory variables(</a:t>
            </a:r>
            <a:r>
              <a:rPr lang="en-IN" sz="1500" dirty="0" err="1"/>
              <a:t>Ratevalue</a:t>
            </a:r>
            <a:r>
              <a:rPr lang="en-IN" sz="1500" dirty="0"/>
              <a:t>, Employ, Garden).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However, these plots are not primarily suited to discover such variance effects and the more relevant plot of studentised residuals against fitted vales was reasonably satisfactory in this respect.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101590-BE6F-4B55-BA34-79A0A62A08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623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960"/>
    </mc:Choice>
    <mc:Fallback xmlns="">
      <p:transition spd="slow" advTm="16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685799" y="629889"/>
            <a:ext cx="525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Identifying Potential Influential Observations: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D9441-7C79-4EC2-9AF8-2C9DDB060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" y="1276350"/>
            <a:ext cx="3438525" cy="2573418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944F8BC5-FF73-448F-8A23-A24B3A223580}"/>
              </a:ext>
            </a:extLst>
          </p:cNvPr>
          <p:cNvSpPr/>
          <p:nvPr/>
        </p:nvSpPr>
        <p:spPr>
          <a:xfrm>
            <a:off x="1562471" y="1600200"/>
            <a:ext cx="304430" cy="923925"/>
          </a:xfrm>
          <a:prstGeom prst="rightBrace">
            <a:avLst>
              <a:gd name="adj1" fmla="val 8333"/>
              <a:gd name="adj2" fmla="val 471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9FD9D-BE40-45CA-989F-185291013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7346" y="1466850"/>
            <a:ext cx="2533650" cy="1057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75F4AB-5F96-4C47-813C-01E620B6EB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601"/>
          <a:stretch/>
        </p:blipFill>
        <p:spPr>
          <a:xfrm>
            <a:off x="5134223" y="2400030"/>
            <a:ext cx="6248152" cy="1399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F0B27C-CF11-463A-B032-B2703B91FB26}"/>
              </a:ext>
            </a:extLst>
          </p:cNvPr>
          <p:cNvSpPr txBox="1"/>
          <p:nvPr/>
        </p:nvSpPr>
        <p:spPr>
          <a:xfrm>
            <a:off x="6575919" y="682020"/>
            <a:ext cx="443883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Cut-off values:</a:t>
            </a:r>
          </a:p>
          <a:p>
            <a:endParaRPr lang="en-IN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500" dirty="0"/>
              <a:t>Average H = 0.1; cut-off for H &gt; 0.3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500" dirty="0"/>
              <a:t>|DFFITS| &gt; 2(absolute) or |DFFITS| &gt; 0.6324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500" dirty="0" err="1"/>
              <a:t>Covratio</a:t>
            </a:r>
            <a:r>
              <a:rPr lang="en-IN" sz="1500" dirty="0"/>
              <a:t> C limits: 0.7 to 1.3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500" dirty="0"/>
              <a:t>|DFBETAS| &gt; 2(absolute) or |DFBETAS| &gt; 0.316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80169D-6266-47CB-BE04-2D7AC23EB205}"/>
              </a:ext>
            </a:extLst>
          </p:cNvPr>
          <p:cNvSpPr/>
          <p:nvPr/>
        </p:nvSpPr>
        <p:spPr>
          <a:xfrm>
            <a:off x="9570128" y="3178206"/>
            <a:ext cx="621437" cy="1775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425247-B37A-4205-A6E8-3265AA2048EA}"/>
              </a:ext>
            </a:extLst>
          </p:cNvPr>
          <p:cNvSpPr/>
          <p:nvPr/>
        </p:nvSpPr>
        <p:spPr>
          <a:xfrm>
            <a:off x="10778696" y="3367853"/>
            <a:ext cx="621437" cy="1775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956C94-9896-4A5E-97CD-B0D7B3F84573}"/>
              </a:ext>
            </a:extLst>
          </p:cNvPr>
          <p:cNvSpPr/>
          <p:nvPr/>
        </p:nvSpPr>
        <p:spPr>
          <a:xfrm>
            <a:off x="7035432" y="3545404"/>
            <a:ext cx="554980" cy="2181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EFB5F2-61B2-4303-B593-62BC6FEC31D5}"/>
              </a:ext>
            </a:extLst>
          </p:cNvPr>
          <p:cNvSpPr/>
          <p:nvPr/>
        </p:nvSpPr>
        <p:spPr>
          <a:xfrm>
            <a:off x="7008797" y="2962053"/>
            <a:ext cx="621437" cy="1775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BCC067-AF98-441F-9269-DC2A611F7F47}"/>
              </a:ext>
            </a:extLst>
          </p:cNvPr>
          <p:cNvSpPr/>
          <p:nvPr/>
        </p:nvSpPr>
        <p:spPr>
          <a:xfrm>
            <a:off x="7590411" y="3547937"/>
            <a:ext cx="531608" cy="1978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CDB1AA-92C0-4240-9CBA-C83513EF0108}"/>
              </a:ext>
            </a:extLst>
          </p:cNvPr>
          <p:cNvSpPr/>
          <p:nvPr/>
        </p:nvSpPr>
        <p:spPr>
          <a:xfrm>
            <a:off x="7570992" y="3150772"/>
            <a:ext cx="531608" cy="1978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F4C126D-38D5-4123-83A6-2D4782B9C106}"/>
              </a:ext>
            </a:extLst>
          </p:cNvPr>
          <p:cNvSpPr/>
          <p:nvPr/>
        </p:nvSpPr>
        <p:spPr>
          <a:xfrm>
            <a:off x="4722920" y="3616428"/>
            <a:ext cx="554980" cy="109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CBA8D2-F59D-4510-ACC6-376BEBDD0258}"/>
              </a:ext>
            </a:extLst>
          </p:cNvPr>
          <p:cNvSpPr/>
          <p:nvPr/>
        </p:nvSpPr>
        <p:spPr>
          <a:xfrm>
            <a:off x="4703138" y="3212449"/>
            <a:ext cx="554980" cy="109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1B81A-ABB3-423D-8352-288C40DE261E}"/>
              </a:ext>
            </a:extLst>
          </p:cNvPr>
          <p:cNvSpPr txBox="1"/>
          <p:nvPr/>
        </p:nvSpPr>
        <p:spPr>
          <a:xfrm>
            <a:off x="809625" y="4287917"/>
            <a:ext cx="9852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Totally 4 observations are crossing the |DFFITS| cut-off value of 0.63. But nothing reaches the max limit of 2 or more.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/>
              <a:t>|DFBETAS| value of 2 observations(ID:40 &amp; 17) crosses the limit of 0.316. But none of it goes near 2.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/>
              <a:t>Considering Leverage H, Obs4 (ID: 1) has more H value and obs1(ID:39) just touches beyond 0.3.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/>
              <a:t>As per covariance ratio values obtained, inclusion of observations 2 and 4 (ID:40 &amp; 1) could reduce the precision of the fitted regression equation.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BCD351-6509-406D-8532-6D251E3D49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2972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1109"/>
    </mc:Choice>
    <mc:Fallback xmlns="">
      <p:transition spd="slow" advTm="41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16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685799" y="629889"/>
            <a:ext cx="372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Applying the fitted regression model: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D572A-76B6-48D0-B1C5-5E5A79EC3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68" y="1567386"/>
            <a:ext cx="4905375" cy="447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31734-378E-48BC-B1AE-25831FD74710}"/>
              </a:ext>
            </a:extLst>
          </p:cNvPr>
          <p:cNvSpPr txBox="1"/>
          <p:nvPr/>
        </p:nvSpPr>
        <p:spPr>
          <a:xfrm>
            <a:off x="863930" y="2366992"/>
            <a:ext cx="71969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Leverage value is lower than average 0.1. So, the model should produce reliable prediction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16F46-F8C3-4F95-A9C1-E8F2F67EC6D2}"/>
              </a:ext>
            </a:extLst>
          </p:cNvPr>
          <p:cNvSpPr txBox="1"/>
          <p:nvPr/>
        </p:nvSpPr>
        <p:spPr>
          <a:xfrm>
            <a:off x="919347" y="3073156"/>
            <a:ext cx="66177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500" dirty="0"/>
              <a:t>The predicted average weekly income from 'The Good King James' is </a:t>
            </a:r>
            <a:r>
              <a:rPr lang="en-GB" sz="1500" b="0" i="0" dirty="0">
                <a:effectLst/>
              </a:rPr>
              <a:t>£</a:t>
            </a:r>
            <a:r>
              <a:rPr lang="en-IN" sz="1500" dirty="0"/>
              <a:t>8,959.55 with associated 95% prediction limits of </a:t>
            </a:r>
            <a:r>
              <a:rPr lang="en-GB" sz="1500" b="0" i="0" dirty="0">
                <a:effectLst/>
              </a:rPr>
              <a:t>£4,145.56</a:t>
            </a:r>
            <a:r>
              <a:rPr lang="en-IN" sz="1500" dirty="0"/>
              <a:t> to </a:t>
            </a:r>
            <a:r>
              <a:rPr lang="en-GB" sz="1500" b="0" i="0" dirty="0">
                <a:effectLst/>
              </a:rPr>
              <a:t>£</a:t>
            </a:r>
            <a:r>
              <a:rPr lang="en-IN" sz="1500" b="0" i="0" dirty="0">
                <a:effectLst/>
              </a:rPr>
              <a:t>13,773.5</a:t>
            </a:r>
            <a:endParaRPr lang="en-US" sz="1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8D0EEF-E6DB-4EC8-B905-A5E6343A3BA5}"/>
              </a:ext>
            </a:extLst>
          </p:cNvPr>
          <p:cNvSpPr/>
          <p:nvPr/>
        </p:nvSpPr>
        <p:spPr>
          <a:xfrm>
            <a:off x="6925920" y="3801744"/>
            <a:ext cx="3773011" cy="195747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Is the predicted average yearly income greater than or equal to the advertised freehold price?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18C759-BD2B-4A9A-AEF0-2CD51CEEC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372" y="4378085"/>
            <a:ext cx="4257675" cy="121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6B9B88-4823-48B6-8C34-601F4398B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759" y="1119144"/>
            <a:ext cx="2381250" cy="21050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8D67276-3AED-43E8-A8BC-8A2F095E55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127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7799"/>
    </mc:Choice>
    <mc:Fallback xmlns="">
      <p:transition spd="slow" advTm="3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9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7D9E4-8C7C-46B4-94A4-31D705843CAD}"/>
              </a:ext>
            </a:extLst>
          </p:cNvPr>
          <p:cNvSpPr txBox="1"/>
          <p:nvPr/>
        </p:nvSpPr>
        <p:spPr>
          <a:xfrm>
            <a:off x="737017" y="2869720"/>
            <a:ext cx="61925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Same measure (Sales receipt) on two different conditions(trained and untrained salespersons).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Hence, Paired samples t-test would be appropriate.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DB9DE30-0EC0-4A1D-B5EE-13BC1ACB690D}"/>
              </a:ext>
            </a:extLst>
          </p:cNvPr>
          <p:cNvSpPr txBox="1">
            <a:spLocks/>
          </p:cNvSpPr>
          <p:nvPr/>
        </p:nvSpPr>
        <p:spPr>
          <a:xfrm>
            <a:off x="800229" y="942067"/>
            <a:ext cx="5005767" cy="3901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700" u="sng" dirty="0"/>
              <a:t>Verifying if a parametric statistical test will be valid:</a:t>
            </a:r>
            <a:endParaRPr lang="en-US" sz="1700" u="sng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EAE37D5C-3962-4A41-98BA-6941A0F934BA}"/>
              </a:ext>
            </a:extLst>
          </p:cNvPr>
          <p:cNvSpPr txBox="1">
            <a:spLocks/>
          </p:cNvSpPr>
          <p:nvPr/>
        </p:nvSpPr>
        <p:spPr>
          <a:xfrm>
            <a:off x="6752035" y="1176676"/>
            <a:ext cx="4639736" cy="7362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1EC6F-82C8-4A59-A185-E16C6DCA0D6A}"/>
              </a:ext>
            </a:extLst>
          </p:cNvPr>
          <p:cNvSpPr txBox="1"/>
          <p:nvPr/>
        </p:nvSpPr>
        <p:spPr>
          <a:xfrm>
            <a:off x="761011" y="4487891"/>
            <a:ext cx="9364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Let's also assume that:</a:t>
            </a:r>
          </a:p>
          <a:p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        </a:t>
            </a:r>
            <a:r>
              <a:rPr lang="en-US" sz="1500" dirty="0" err="1">
                <a:ea typeface="MS Mincho" panose="020B0400000000000000" pitchFamily="49" charset="-128"/>
                <a:cs typeface="Arial" panose="020B0604020202020204" pitchFamily="34" charset="0"/>
              </a:rPr>
              <a:t>i</a:t>
            </a:r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) Null Hypothesis </a:t>
            </a:r>
            <a:r>
              <a:rPr lang="en-GB" sz="1500" dirty="0"/>
              <a:t>H</a:t>
            </a:r>
            <a:r>
              <a:rPr lang="en-GB" sz="1500" baseline="-25000" dirty="0"/>
              <a:t>0</a:t>
            </a:r>
            <a:r>
              <a:rPr lang="en-GB" sz="1500" dirty="0"/>
              <a:t>: </a:t>
            </a:r>
            <a:r>
              <a:rPr lang="en-GB" sz="1500" dirty="0">
                <a:ea typeface="MS Mincho" panose="020B0400000000000000" pitchFamily="49" charset="-128"/>
                <a:cs typeface="Arial" panose="020B0604020202020204" pitchFamily="34" charset="0"/>
              </a:rPr>
              <a:t>true mean difference between take1 and take2 is Zero. </a:t>
            </a:r>
          </a:p>
          <a:p>
            <a:r>
              <a:rPr lang="en-GB" sz="1500" dirty="0">
                <a:ea typeface="MS Mincho" panose="020B0400000000000000" pitchFamily="49" charset="-128"/>
                <a:cs typeface="Arial" panose="020B0604020202020204" pitchFamily="34" charset="0"/>
              </a:rPr>
              <a:t>	µ1 = µ2; D=0; No change in sales.</a:t>
            </a:r>
          </a:p>
          <a:p>
            <a:r>
              <a:rPr lang="en-GB" sz="1500" dirty="0">
                <a:ea typeface="MS Mincho" panose="020B0400000000000000" pitchFamily="49" charset="-128"/>
                <a:cs typeface="Arial" panose="020B0604020202020204" pitchFamily="34" charset="0"/>
              </a:rPr>
              <a:t>        ii) Alternate Hypothesis </a:t>
            </a:r>
            <a:r>
              <a:rPr lang="en-GB" sz="1500" dirty="0"/>
              <a:t>H</a:t>
            </a:r>
            <a:r>
              <a:rPr lang="en-GB" sz="1500" baseline="-25000" dirty="0"/>
              <a:t>1</a:t>
            </a:r>
            <a:r>
              <a:rPr lang="en-GB" sz="1500" dirty="0"/>
              <a:t>: </a:t>
            </a:r>
            <a:r>
              <a:rPr lang="en-GB" sz="1500" dirty="0">
                <a:ea typeface="MS Mincho" panose="020B0400000000000000" pitchFamily="49" charset="-128"/>
                <a:cs typeface="Arial" panose="020B0604020202020204" pitchFamily="34" charset="0"/>
              </a:rPr>
              <a:t>µ1 ≠ µ2; D ≠ 0 ; </a:t>
            </a:r>
          </a:p>
          <a:p>
            <a:r>
              <a:rPr lang="en-GB" sz="1500" dirty="0">
                <a:ea typeface="MS Mincho" panose="020B0400000000000000" pitchFamily="49" charset="-128"/>
                <a:cs typeface="Arial" panose="020B0604020202020204" pitchFamily="34" charset="0"/>
              </a:rPr>
              <a:t>	if D is positive, then Take1&gt;Take2 ; Sales mean improved as a result of staff training.</a:t>
            </a:r>
          </a:p>
          <a:p>
            <a:r>
              <a:rPr lang="en-GB" sz="1500" dirty="0">
                <a:ea typeface="MS Mincho" panose="020B0400000000000000" pitchFamily="49" charset="-128"/>
                <a:cs typeface="Arial" panose="020B0604020202020204" pitchFamily="34" charset="0"/>
              </a:rPr>
              <a:t>	if D is negative, then Take1&lt;Take2; Sales mean declined for trained salespersons.</a:t>
            </a:r>
            <a:endParaRPr lang="en-US" sz="1500" dirty="0">
              <a:ea typeface="MS Mincho" panose="020B0400000000000000" pitchFamily="49" charset="-128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91B877-233A-4868-AB36-8AB21D3A21BC}"/>
              </a:ext>
            </a:extLst>
          </p:cNvPr>
          <p:cNvSpPr txBox="1"/>
          <p:nvPr/>
        </p:nvSpPr>
        <p:spPr>
          <a:xfrm>
            <a:off x="761008" y="1725836"/>
            <a:ext cx="93649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Assumptions: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 Dependent variable is continuous and near-normally distributed.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The observations are independent of each other.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500" dirty="0">
              <a:ea typeface="MS Mincho" panose="020B0400000000000000" pitchFamily="49" charset="-128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500" dirty="0">
              <a:ea typeface="MS Mincho" panose="020B0400000000000000" pitchFamily="49" charset="-128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5FD3A-02F9-42EC-A52E-95DB40377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066" y="666540"/>
            <a:ext cx="4441702" cy="330014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00BD07-1F1B-4AC4-8904-DC8C02BBF6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481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3275"/>
    </mc:Choice>
    <mc:Fallback xmlns="">
      <p:transition spd="slow" advTm="33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7D9E4-8C7C-46B4-94A4-31D705843CAD}"/>
              </a:ext>
            </a:extLst>
          </p:cNvPr>
          <p:cNvSpPr txBox="1"/>
          <p:nvPr/>
        </p:nvSpPr>
        <p:spPr>
          <a:xfrm>
            <a:off x="717169" y="4398819"/>
            <a:ext cx="4374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/>
              <a:t>Paired sample two tailed t-test is not significant    with </a:t>
            </a:r>
            <a:r>
              <a:rPr lang="en-GB" sz="1500" dirty="0"/>
              <a:t>t</a:t>
            </a:r>
            <a:r>
              <a:rPr lang="en-GB" sz="1500" baseline="-25000" dirty="0"/>
              <a:t>0</a:t>
            </a:r>
            <a:r>
              <a:rPr lang="en-GB" sz="1500" dirty="0"/>
              <a:t>=</a:t>
            </a:r>
            <a:r>
              <a:rPr lang="en-IN" sz="1500" dirty="0"/>
              <a:t>1.72 &amp; p value </a:t>
            </a:r>
            <a:r>
              <a:rPr lang="en-GB" sz="1500" dirty="0"/>
              <a:t>p</a:t>
            </a:r>
            <a:r>
              <a:rPr lang="en-GB" sz="1500" baseline="-25000" dirty="0"/>
              <a:t>0</a:t>
            </a:r>
            <a:r>
              <a:rPr lang="en-GB" sz="1500" dirty="0"/>
              <a:t>=</a:t>
            </a:r>
            <a:r>
              <a:rPr lang="en-IN" sz="1500" dirty="0"/>
              <a:t>0.0942</a:t>
            </a:r>
            <a:r>
              <a:rPr lang="en-IN" sz="1500" baseline="30000" dirty="0">
                <a:ea typeface="MS Mincho" panose="020B0400000000000000" pitchFamily="49" charset="-128"/>
                <a:cs typeface="Arial" panose="020B0604020202020204" pitchFamily="34" charset="0"/>
              </a:rPr>
              <a:t>NS</a:t>
            </a:r>
            <a:endParaRPr lang="en-US" sz="1500" dirty="0">
              <a:ea typeface="MS Mincho" panose="020B0400000000000000" pitchFamily="49" charset="-128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AAA2F-4774-498F-9DAF-135702FF8EA5}"/>
              </a:ext>
            </a:extLst>
          </p:cNvPr>
          <p:cNvSpPr txBox="1"/>
          <p:nvPr/>
        </p:nvSpPr>
        <p:spPr>
          <a:xfrm>
            <a:off x="6175208" y="3964264"/>
            <a:ext cx="4806089" cy="25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/>
              <a:t>Two-tailed Wilcoxon signed rank test is not significant with S=112 with an associated two-tailed p-value of </a:t>
            </a:r>
            <a:r>
              <a:rPr lang="en-GB" sz="1500" dirty="0"/>
              <a:t>p</a:t>
            </a:r>
            <a:r>
              <a:rPr lang="en-GB" sz="1500" baseline="-25000" dirty="0"/>
              <a:t>0</a:t>
            </a:r>
            <a:r>
              <a:rPr lang="en-GB" sz="1500" dirty="0"/>
              <a:t>= </a:t>
            </a:r>
            <a:r>
              <a:rPr lang="en-IN" sz="1500" dirty="0">
                <a:ea typeface="MS Mincho" panose="020B0400000000000000" pitchFamily="49" charset="-128"/>
                <a:cs typeface="Arial" panose="020B0604020202020204" pitchFamily="34" charset="0"/>
              </a:rPr>
              <a:t>0.134</a:t>
            </a:r>
            <a:r>
              <a:rPr lang="en-IN" sz="1500" baseline="30000" dirty="0">
                <a:ea typeface="MS Mincho" panose="020B0400000000000000" pitchFamily="49" charset="-128"/>
                <a:cs typeface="Arial" panose="020B0604020202020204" pitchFamily="34" charset="0"/>
              </a:rPr>
              <a:t>NS </a:t>
            </a:r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(since it exceeds 0.05).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dirty="0">
              <a:ea typeface="MS Mincho" panose="020B0400000000000000" pitchFamily="49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ea typeface="MS Mincho" panose="020B0400000000000000" pitchFamily="49" charset="-128"/>
                <a:cs typeface="Arial" panose="020B0604020202020204" pitchFamily="34" charset="0"/>
              </a:rPr>
              <a:t>The data are then consistent with the assumption that population sales mean do not differ systematically between the trained and untrained salespersons.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400" baseline="30000" dirty="0">
              <a:latin typeface="Calibri" panose="020F0502020204030204" pitchFamily="34" charset="0"/>
              <a:ea typeface="MS Mincho" panose="020B0400000000000000" pitchFamily="49" charset="-128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ea typeface="MS Mincho" panose="020B0400000000000000" pitchFamily="49" charset="-128"/>
              <a:cs typeface="Arial" panose="020B0604020202020204" pitchFamily="34" charset="0"/>
            </a:endParaRPr>
          </a:p>
          <a:p>
            <a:endParaRPr lang="en-IN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27334-FCD3-428D-B485-D84444DB5E1C}"/>
              </a:ext>
            </a:extLst>
          </p:cNvPr>
          <p:cNvSpPr txBox="1"/>
          <p:nvPr/>
        </p:nvSpPr>
        <p:spPr>
          <a:xfrm>
            <a:off x="685799" y="5021292"/>
            <a:ext cx="5086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500" dirty="0"/>
              <a:t>Hence, We don't have enough evidence to prove that the selling potential has been improved with training and also accept the null hypothesis that no changes in sales receipt.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DBEDB-EECC-4054-8B34-5832CD60ECB1}"/>
              </a:ext>
            </a:extLst>
          </p:cNvPr>
          <p:cNvSpPr txBox="1"/>
          <p:nvPr/>
        </p:nvSpPr>
        <p:spPr>
          <a:xfrm>
            <a:off x="3670451" y="746056"/>
            <a:ext cx="4088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dirty="0"/>
              <a:t>Comparison of the two tests conducted: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DB9DE30-0EC0-4A1D-B5EE-13BC1ACB690D}"/>
              </a:ext>
            </a:extLst>
          </p:cNvPr>
          <p:cNvSpPr txBox="1">
            <a:spLocks/>
          </p:cNvSpPr>
          <p:nvPr/>
        </p:nvSpPr>
        <p:spPr>
          <a:xfrm>
            <a:off x="1616976" y="1387834"/>
            <a:ext cx="1889703" cy="40885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u="sng" dirty="0"/>
              <a:t>Parametric test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EAE37D5C-3962-4A41-98BA-6941A0F934BA}"/>
              </a:ext>
            </a:extLst>
          </p:cNvPr>
          <p:cNvSpPr txBox="1">
            <a:spLocks/>
          </p:cNvSpPr>
          <p:nvPr/>
        </p:nvSpPr>
        <p:spPr>
          <a:xfrm>
            <a:off x="6993113" y="1371919"/>
            <a:ext cx="2303188" cy="47457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u="sng" dirty="0"/>
              <a:t>Non-parametric test</a:t>
            </a:r>
            <a:endParaRPr lang="en-US" u="sng" dirty="0"/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D8D58FDA-FD09-4445-8785-5F23CBA38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57" y="1909042"/>
            <a:ext cx="3457296" cy="2425072"/>
          </a:xfrm>
          <a:prstGeom prst="rect">
            <a:avLst/>
          </a:prstGeom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8E467BAC-D00E-4BC0-B779-4F5C88B6D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893" y="2434198"/>
            <a:ext cx="2836363" cy="94289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925CA3-7608-4F0E-96E0-34BF29A5DE82}"/>
              </a:ext>
            </a:extLst>
          </p:cNvPr>
          <p:cNvCxnSpPr>
            <a:stCxn id="11" idx="2"/>
            <a:endCxn id="11" idx="2"/>
          </p:cNvCxnSpPr>
          <p:nvPr/>
        </p:nvCxnSpPr>
        <p:spPr>
          <a:xfrm>
            <a:off x="3228975" y="60369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FAF54CE-11FF-4AC6-88CC-93E0D62CFA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609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6465"/>
    </mc:Choice>
    <mc:Fallback xmlns="">
      <p:transition spd="slow" advTm="6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/>
      <p:bldP spid="2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A7F1C-E7C1-482B-BE3E-F8E105CF0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8" t="8649" r="291"/>
          <a:stretch/>
        </p:blipFill>
        <p:spPr>
          <a:xfrm>
            <a:off x="5876692" y="1619251"/>
            <a:ext cx="5470285" cy="42474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685800" y="1686339"/>
            <a:ext cx="4699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Claim(</a:t>
            </a:r>
            <a:r>
              <a:rPr lang="en-GB" b="0" i="0" u="sng" dirty="0">
                <a:effectLst/>
                <a:latin typeface="arial" panose="020B0604020202020204" pitchFamily="34" charset="0"/>
              </a:rPr>
              <a:t>£</a:t>
            </a:r>
            <a:r>
              <a:rPr lang="en-IN" u="sng" dirty="0"/>
              <a:t>) vs Age(years) – Scatterplot with regression line:</a:t>
            </a:r>
            <a:endParaRPr lang="en-GB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7D9E4-8C7C-46B4-94A4-31D705843CAD}"/>
              </a:ext>
            </a:extLst>
          </p:cNvPr>
          <p:cNvSpPr txBox="1"/>
          <p:nvPr/>
        </p:nvSpPr>
        <p:spPr>
          <a:xfrm>
            <a:off x="685800" y="2649362"/>
            <a:ext cx="4868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500" dirty="0"/>
              <a:t>An approximate straight line confirms the apparent suitability of the linear regression model at this stage.</a:t>
            </a:r>
            <a:endParaRPr lang="en-GB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29A02-8066-42D5-98CA-3AAA1FC4D6B0}"/>
              </a:ext>
            </a:extLst>
          </p:cNvPr>
          <p:cNvSpPr txBox="1"/>
          <p:nvPr/>
        </p:nvSpPr>
        <p:spPr>
          <a:xfrm flipH="1">
            <a:off x="685800" y="628650"/>
            <a:ext cx="1082992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/>
              <a:t>A study for an insurance company to suggest on whether or not to introduce a flat rate travel insurance plan for customers in Age between 50 and 85 years. 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DD85E-BD8A-48A8-8D5B-ECE35F3EBBB5}"/>
              </a:ext>
            </a:extLst>
          </p:cNvPr>
          <p:cNvSpPr txBox="1"/>
          <p:nvPr/>
        </p:nvSpPr>
        <p:spPr>
          <a:xfrm>
            <a:off x="754601" y="5068712"/>
            <a:ext cx="498925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Bivariate regression model: Claim = -374.86+15.41Age</a:t>
            </a:r>
            <a:endParaRPr lang="en-GB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1D533-7848-4820-B381-E59739AF872D}"/>
              </a:ext>
            </a:extLst>
          </p:cNvPr>
          <p:cNvSpPr txBox="1"/>
          <p:nvPr/>
        </p:nvSpPr>
        <p:spPr>
          <a:xfrm>
            <a:off x="685799" y="3206914"/>
            <a:ext cx="48686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500" dirty="0"/>
              <a:t>The test statistic </a:t>
            </a:r>
            <a:r>
              <a:rPr lang="en-GB" sz="15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GB" sz="1500" baseline="-250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GB" sz="15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=46.35** with an associated two-tailed p-value P</a:t>
            </a:r>
            <a:r>
              <a:rPr lang="en-GB" sz="1500" baseline="-250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GB" sz="15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&lt; 0.0001. So the obtained result is significant at 0.1% level.</a:t>
            </a:r>
            <a:endParaRPr lang="en-GB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FE2BD6-F457-45FD-A8E8-6EB822594A48}"/>
              </a:ext>
            </a:extLst>
          </p:cNvPr>
          <p:cNvSpPr txBox="1"/>
          <p:nvPr/>
        </p:nvSpPr>
        <p:spPr>
          <a:xfrm>
            <a:off x="685799" y="3949864"/>
            <a:ext cx="4868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500" dirty="0"/>
              <a:t>Regression should definitely be 'worthwhile' as the above test proved that the slope is not equal to 'zero'.</a:t>
            </a:r>
            <a:endParaRPr lang="en-GB" sz="15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44A932-9A0B-413E-AD19-A7414EED97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258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283"/>
    </mc:Choice>
    <mc:Fallback xmlns="">
      <p:transition spd="slow" advTm="36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5" grpId="0"/>
      <p:bldP spid="11" grpId="0" animBg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9079C-58DD-40F8-84AB-920C1AE1273A}"/>
              </a:ext>
            </a:extLst>
          </p:cNvPr>
          <p:cNvSpPr txBox="1"/>
          <p:nvPr/>
        </p:nvSpPr>
        <p:spPr>
          <a:xfrm>
            <a:off x="896241" y="787140"/>
            <a:ext cx="472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Studentised residuals against Fitted values:</a:t>
            </a:r>
            <a:endParaRPr lang="en-GB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AAA2F-4774-498F-9DAF-135702FF8EA5}"/>
              </a:ext>
            </a:extLst>
          </p:cNvPr>
          <p:cNvSpPr txBox="1"/>
          <p:nvPr/>
        </p:nvSpPr>
        <p:spPr>
          <a:xfrm>
            <a:off x="6074964" y="2812699"/>
            <a:ext cx="5221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/>
              <a:t>Studentised residuals scatter about zero with approximately equal variance across the entire range of fitted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/>
              <a:t>Hence, the plot is consistent with the adequacy of the systematic component of the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5E252-9A67-4D38-A596-E37B894AB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41" y="1329640"/>
            <a:ext cx="4971159" cy="452256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C987CE-76B0-41F9-816C-DF4BB33C5A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0416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335"/>
    </mc:Choice>
    <mc:Fallback xmlns="">
      <p:transition spd="slow" advTm="15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A7F1C-E7C1-482B-BE3E-F8E105CF0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57" b="657"/>
          <a:stretch/>
        </p:blipFill>
        <p:spPr>
          <a:xfrm>
            <a:off x="1189936" y="1126779"/>
            <a:ext cx="3860326" cy="2889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590550" y="590465"/>
            <a:ext cx="54947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u="sng" dirty="0" err="1"/>
              <a:t>LnClaim</a:t>
            </a:r>
            <a:r>
              <a:rPr lang="en-IN" sz="1700" u="sng" dirty="0"/>
              <a:t> vs Age(years) – Scatterplot with regression line:</a:t>
            </a:r>
            <a:endParaRPr lang="en-GB" sz="17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7D9E4-8C7C-46B4-94A4-31D705843CAD}"/>
              </a:ext>
            </a:extLst>
          </p:cNvPr>
          <p:cNvSpPr txBox="1"/>
          <p:nvPr/>
        </p:nvSpPr>
        <p:spPr>
          <a:xfrm>
            <a:off x="690535" y="4123610"/>
            <a:ext cx="4374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/>
              <a:t>Linear relationship between </a:t>
            </a:r>
            <a:r>
              <a:rPr lang="en-IN" sz="1500" dirty="0" err="1"/>
              <a:t>LnClaim</a:t>
            </a:r>
            <a:r>
              <a:rPr lang="en-IN" sz="1500" dirty="0"/>
              <a:t> and Age - As Age increases, </a:t>
            </a:r>
            <a:r>
              <a:rPr lang="en-IN" sz="1500" dirty="0" err="1"/>
              <a:t>LnClaim</a:t>
            </a:r>
            <a:r>
              <a:rPr lang="en-IN" sz="1500" dirty="0"/>
              <a:t> value increases.</a:t>
            </a:r>
            <a:endParaRPr lang="en-GB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9079C-58DD-40F8-84AB-920C1AE1273A}"/>
              </a:ext>
            </a:extLst>
          </p:cNvPr>
          <p:cNvSpPr txBox="1"/>
          <p:nvPr/>
        </p:nvSpPr>
        <p:spPr>
          <a:xfrm>
            <a:off x="6473022" y="606323"/>
            <a:ext cx="46997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u="sng" dirty="0"/>
              <a:t>Studentised residuals against Fitted values:</a:t>
            </a:r>
            <a:endParaRPr lang="en-GB" sz="1700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AAA2F-4774-498F-9DAF-135702FF8EA5}"/>
              </a:ext>
            </a:extLst>
          </p:cNvPr>
          <p:cNvSpPr txBox="1"/>
          <p:nvPr/>
        </p:nvSpPr>
        <p:spPr>
          <a:xfrm>
            <a:off x="6419850" y="4303870"/>
            <a:ext cx="48060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/>
              <a:t>Studentised residuals scatter about zero with approximately equal variance across the entire range of fitted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/>
              <a:t>Hence, the plot is consistent with the adequacy of the systematic component of the model.</a:t>
            </a:r>
          </a:p>
          <a:p>
            <a:endParaRPr lang="en-IN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A6924-786A-4B12-96EB-045BC696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803" y="1114275"/>
            <a:ext cx="4151747" cy="3014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F27334-FCD3-428D-B485-D84444DB5E1C}"/>
              </a:ext>
            </a:extLst>
          </p:cNvPr>
          <p:cNvSpPr txBox="1"/>
          <p:nvPr/>
        </p:nvSpPr>
        <p:spPr>
          <a:xfrm>
            <a:off x="685799" y="4692814"/>
            <a:ext cx="50863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/>
              <a:t>The test statistic </a:t>
            </a:r>
            <a:r>
              <a:rPr lang="en-GB" sz="15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GB" sz="1500" baseline="-250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GB" sz="15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=53.45** with an associated two-tailed p-value P</a:t>
            </a:r>
            <a:r>
              <a:rPr lang="en-GB" sz="1500" baseline="-250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GB" sz="15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&lt; 0.0001. So the obtained result is significant at 0.1% level. Hence, </a:t>
            </a:r>
            <a:r>
              <a:rPr lang="en-GB" sz="1500" dirty="0"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GB" sz="15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egression is worthwhile.</a:t>
            </a:r>
            <a:endParaRPr lang="en-GB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50706F-4F29-465B-A7E5-DB4183C501FE}"/>
              </a:ext>
            </a:extLst>
          </p:cNvPr>
          <p:cNvSpPr txBox="1"/>
          <p:nvPr/>
        </p:nvSpPr>
        <p:spPr>
          <a:xfrm>
            <a:off x="685799" y="5426239"/>
            <a:ext cx="4868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/>
              <a:t>Bivariate regression model of </a:t>
            </a:r>
            <a:r>
              <a:rPr lang="en-IN" sz="1500" dirty="0" err="1"/>
              <a:t>LnClaim</a:t>
            </a:r>
            <a:r>
              <a:rPr lang="en-IN" sz="1500" dirty="0"/>
              <a:t> and Age is: </a:t>
            </a:r>
            <a:r>
              <a:rPr lang="en-IN" sz="1500" dirty="0" err="1"/>
              <a:t>Lnclaim</a:t>
            </a:r>
            <a:r>
              <a:rPr lang="en-IN" sz="1500" dirty="0"/>
              <a:t>=4.9855+0.0222*Age </a:t>
            </a:r>
            <a:endParaRPr lang="en-GB" sz="15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329C57E-8325-4E0B-B17E-CECF85A7B2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5384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149"/>
    </mc:Choice>
    <mc:Fallback xmlns="">
      <p:transition spd="slow" advTm="30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5" grpId="0"/>
      <p:bldP spid="24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A7F1C-E7C1-482B-BE3E-F8E105CF0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8" b="768"/>
          <a:stretch/>
        </p:blipFill>
        <p:spPr>
          <a:xfrm>
            <a:off x="845024" y="1567211"/>
            <a:ext cx="4374676" cy="3274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845023" y="924339"/>
            <a:ext cx="469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Histogram of studentised residuals:</a:t>
            </a:r>
            <a:endParaRPr lang="en-GB" u="sng" dirty="0"/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7D93C2C4-C971-4458-A90B-766501C729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003587" y="1544441"/>
            <a:ext cx="4277587" cy="32745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69079C-58DD-40F8-84AB-920C1AE1273A}"/>
              </a:ext>
            </a:extLst>
          </p:cNvPr>
          <p:cNvSpPr txBox="1"/>
          <p:nvPr/>
        </p:nvSpPr>
        <p:spPr>
          <a:xfrm>
            <a:off x="6712412" y="859558"/>
            <a:ext cx="4699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Normal probability plot of studentised residuals:</a:t>
            </a:r>
            <a:endParaRPr lang="en-GB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AAA2F-4774-498F-9DAF-135702FF8EA5}"/>
              </a:ext>
            </a:extLst>
          </p:cNvPr>
          <p:cNvSpPr txBox="1"/>
          <p:nvPr/>
        </p:nvSpPr>
        <p:spPr>
          <a:xfrm>
            <a:off x="6785393" y="4618195"/>
            <a:ext cx="4277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Confirms near-normality of random errors.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374E15-5C81-4FD6-85CC-3871928E30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372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905"/>
    </mc:Choice>
    <mc:Fallback xmlns="">
      <p:transition spd="slow" advTm="8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AE136-4239-44BF-A51E-3FA6A79D71EF}"/>
              </a:ext>
            </a:extLst>
          </p:cNvPr>
          <p:cNvSpPr txBox="1"/>
          <p:nvPr/>
        </p:nvSpPr>
        <p:spPr>
          <a:xfrm>
            <a:off x="2388073" y="1537545"/>
            <a:ext cx="151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Claim vs Age:</a:t>
            </a:r>
            <a:endParaRPr lang="en-GB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9079C-58DD-40F8-84AB-920C1AE1273A}"/>
              </a:ext>
            </a:extLst>
          </p:cNvPr>
          <p:cNvSpPr txBox="1"/>
          <p:nvPr/>
        </p:nvSpPr>
        <p:spPr>
          <a:xfrm>
            <a:off x="7894837" y="1578989"/>
            <a:ext cx="182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 err="1"/>
              <a:t>LnClaim</a:t>
            </a:r>
            <a:r>
              <a:rPr lang="en-IN" u="sng" dirty="0"/>
              <a:t> vs Age:</a:t>
            </a:r>
            <a:endParaRPr lang="en-GB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079F0-B08A-452C-9A4A-963BD879E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45" y="1991664"/>
            <a:ext cx="5162550" cy="410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A3FDD4-9609-41E0-9B24-0F19F933F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144" y="2010714"/>
            <a:ext cx="4905375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9DDF1-933B-416D-8F1B-1D95911815DA}"/>
              </a:ext>
            </a:extLst>
          </p:cNvPr>
          <p:cNvSpPr txBox="1"/>
          <p:nvPr/>
        </p:nvSpPr>
        <p:spPr>
          <a:xfrm>
            <a:off x="3486150" y="693228"/>
            <a:ext cx="57531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/>
              <a:t>Comparison of Two models obtained:</a:t>
            </a:r>
            <a:endParaRPr lang="en-GB" sz="2800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6D8BB27-6F0F-4083-85FE-46A46BCE1279}"/>
              </a:ext>
            </a:extLst>
          </p:cNvPr>
          <p:cNvSpPr/>
          <p:nvPr/>
        </p:nvSpPr>
        <p:spPr>
          <a:xfrm>
            <a:off x="5076825" y="4381500"/>
            <a:ext cx="476250" cy="12382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D5A27357-E508-4E7F-932E-0BB4B97AE8AE}"/>
              </a:ext>
            </a:extLst>
          </p:cNvPr>
          <p:cNvSpPr/>
          <p:nvPr/>
        </p:nvSpPr>
        <p:spPr>
          <a:xfrm>
            <a:off x="10439400" y="4380562"/>
            <a:ext cx="476250" cy="12382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55B14D5-5F6D-4A53-B112-E82AC6286DCB}"/>
              </a:ext>
            </a:extLst>
          </p:cNvPr>
          <p:cNvSpPr/>
          <p:nvPr/>
        </p:nvSpPr>
        <p:spPr>
          <a:xfrm>
            <a:off x="2657475" y="4380562"/>
            <a:ext cx="361950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6EA1801-1D08-4C61-B633-FB232591F70F}"/>
              </a:ext>
            </a:extLst>
          </p:cNvPr>
          <p:cNvSpPr/>
          <p:nvPr/>
        </p:nvSpPr>
        <p:spPr>
          <a:xfrm>
            <a:off x="8115300" y="4350111"/>
            <a:ext cx="361950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E62F922-06E8-4E59-9908-B08ECB4F82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3794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440"/>
    </mc:Choice>
    <mc:Fallback xmlns="">
      <p:transition spd="slow" advTm="32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3" grpId="0"/>
      <p:bldP spid="24" grpId="0"/>
      <p:bldP spid="9" grpId="0" animBg="1"/>
      <p:bldP spid="16" grpId="0" animBg="1"/>
      <p:bldP spid="18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4.3|9.5|7.1|1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0.6|12.6|1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7|0.5|2.7|2.3|10.1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5|1.1|11|5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4|2.4|2.2|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|5.3|8.9|0.8|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9|6.7|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2|2.7|5.1|5.3|1.1|2|1.3|1.3|0.8|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5|1.3|4.3|0.4|1.6|0.8|13.5|0.8|10.2|1.3|0.6|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5.2|1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|1.2|8.8|4.2|0.6|1.8|0.1|0.4|0.6|1.2|0.2|1.6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5.8|1.1|6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|1.2|3.7|23.8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0.9|7.4|8.6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0.7|7.6|2.6|7.3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3.7|2.6|6.5|2.9|1.4|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6|1.5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2|0.8|0.5|5.2|0.8|4.3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5|1.3|4.1|0.5|6.3"/>
</p:tagLst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documentManagement/types"/>
    <ds:schemaRef ds:uri="http://purl.org/dc/dcmitype/"/>
    <ds:schemaRef ds:uri="http://www.w3.org/XML/1998/namespace"/>
    <ds:schemaRef ds:uri="16c05727-aa75-4e4a-9b5f-8a80a1165891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{2D452458-2D76-4839-93A7-10736E1C8369}tf22712842_win32</Template>
  <TotalTime>1682</TotalTime>
  <Words>1912</Words>
  <Application>Microsoft Office PowerPoint</Application>
  <PresentationFormat>Widescreen</PresentationFormat>
  <Paragraphs>151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Calibri</vt:lpstr>
      <vt:lpstr>Franklin Gothic Book</vt:lpstr>
      <vt:lpstr>Wingdings</vt:lpstr>
      <vt:lpstr>1_RetrospectVTI</vt:lpstr>
      <vt:lpstr>Data Analytics –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Selection method:</vt:lpstr>
      <vt:lpstr>Backward Elimination method: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Dharmaraj, Babitha (Student)</dc:creator>
  <cp:lastModifiedBy>Babitha Dharmaraj</cp:lastModifiedBy>
  <cp:revision>109</cp:revision>
  <dcterms:created xsi:type="dcterms:W3CDTF">2022-03-18T10:58:59Z</dcterms:created>
  <dcterms:modified xsi:type="dcterms:W3CDTF">2023-02-06T19:00:12Z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